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74" r:id="rId3"/>
    <p:sldId id="293" r:id="rId4"/>
    <p:sldId id="259" r:id="rId5"/>
    <p:sldId id="281" r:id="rId6"/>
    <p:sldId id="280" r:id="rId7"/>
    <p:sldId id="291" r:id="rId8"/>
    <p:sldId id="292" r:id="rId9"/>
    <p:sldId id="279" r:id="rId10"/>
    <p:sldId id="278" r:id="rId11"/>
    <p:sldId id="277" r:id="rId12"/>
    <p:sldId id="283" r:id="rId13"/>
    <p:sldId id="282" r:id="rId14"/>
    <p:sldId id="296" r:id="rId15"/>
    <p:sldId id="297" r:id="rId16"/>
    <p:sldId id="276" r:id="rId17"/>
    <p:sldId id="284" r:id="rId18"/>
    <p:sldId id="286" r:id="rId19"/>
    <p:sldId id="298" r:id="rId20"/>
    <p:sldId id="299" r:id="rId21"/>
    <p:sldId id="294" r:id="rId22"/>
    <p:sldId id="295" r:id="rId2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28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1A00"/>
    <a:srgbClr val="007033"/>
    <a:srgbClr val="FFCC66"/>
    <a:srgbClr val="990099"/>
    <a:srgbClr val="CC0099"/>
    <a:srgbClr val="FE9202"/>
    <a:srgbClr val="00AACC"/>
    <a:srgbClr val="5EEC3C"/>
    <a:srgbClr val="1D3A00"/>
    <a:srgbClr val="003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80" autoAdjust="0"/>
  </p:normalViewPr>
  <p:slideViewPr>
    <p:cSldViewPr>
      <p:cViewPr>
        <p:scale>
          <a:sx n="107" d="100"/>
          <a:sy n="107" d="100"/>
        </p:scale>
        <p:origin x="710" y="62"/>
      </p:cViewPr>
      <p:guideLst>
        <p:guide orient="horz" pos="142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73D8A-A041-4AE5-BC85-6B6721BAF0E7}" type="datetimeFigureOut">
              <a:rPr lang="en-US" smtClean="0"/>
              <a:t>18-Mar-18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5E1922-6067-4831-8370-03AC7322D6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57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E1922-6067-4831-8370-03AC7322D6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976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E1922-6067-4831-8370-03AC7322D6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06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70605" y="1350110"/>
            <a:ext cx="7177135" cy="106893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0605" y="2724455"/>
            <a:ext cx="7177135" cy="610820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rgbClr val="6C1A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AAD994F7-5E5A-4F59-8CA9-3CC5A3C3C8C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28470"/>
            <a:ext cx="8246070" cy="916230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502815"/>
            <a:ext cx="8246070" cy="3206805"/>
          </a:xfrm>
        </p:spPr>
        <p:txBody>
          <a:bodyPr/>
          <a:lstStyle>
            <a:lvl1pPr algn="l">
              <a:defRPr sz="2800">
                <a:solidFill>
                  <a:srgbClr val="6C1A00"/>
                </a:solidFill>
              </a:defRPr>
            </a:lvl1pPr>
            <a:lvl2pPr algn="l">
              <a:defRPr>
                <a:solidFill>
                  <a:srgbClr val="6C1A00"/>
                </a:solidFill>
              </a:defRPr>
            </a:lvl2pPr>
            <a:lvl3pPr algn="l">
              <a:defRPr>
                <a:solidFill>
                  <a:srgbClr val="6C1A00"/>
                </a:solidFill>
              </a:defRPr>
            </a:lvl3pPr>
            <a:lvl4pPr algn="l">
              <a:defRPr>
                <a:solidFill>
                  <a:srgbClr val="6C1A00"/>
                </a:solidFill>
              </a:defRPr>
            </a:lvl4pPr>
            <a:lvl5pPr algn="l">
              <a:defRPr>
                <a:solidFill>
                  <a:srgbClr val="6C1A0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5347" y="433880"/>
            <a:ext cx="6260905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C1A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5347" y="1197405"/>
            <a:ext cx="6260905" cy="3511061"/>
          </a:xfrm>
        </p:spPr>
        <p:txBody>
          <a:bodyPr/>
          <a:lstStyle>
            <a:lvl1pPr>
              <a:defRPr sz="2800">
                <a:solidFill>
                  <a:srgbClr val="6C1A00"/>
                </a:solidFill>
              </a:defRPr>
            </a:lvl1pPr>
            <a:lvl2pPr>
              <a:defRPr>
                <a:solidFill>
                  <a:srgbClr val="6C1A00"/>
                </a:solidFill>
              </a:defRPr>
            </a:lvl2pPr>
            <a:lvl3pPr>
              <a:defRPr>
                <a:solidFill>
                  <a:srgbClr val="6C1A00"/>
                </a:solidFill>
              </a:defRPr>
            </a:lvl3pPr>
            <a:lvl4pPr>
              <a:defRPr>
                <a:solidFill>
                  <a:srgbClr val="6C1A00"/>
                </a:solidFill>
              </a:defRPr>
            </a:lvl4pPr>
            <a:lvl5pPr>
              <a:defRPr>
                <a:solidFill>
                  <a:srgbClr val="6C1A0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33814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C1A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13635"/>
            <a:ext cx="4040188" cy="2137871"/>
          </a:xfrm>
        </p:spPr>
        <p:txBody>
          <a:bodyPr/>
          <a:lstStyle>
            <a:lvl1pPr algn="ctr">
              <a:defRPr sz="2400">
                <a:solidFill>
                  <a:srgbClr val="6C1A00"/>
                </a:solidFill>
              </a:defRPr>
            </a:lvl1pPr>
            <a:lvl2pPr algn="ctr">
              <a:defRPr sz="2000">
                <a:solidFill>
                  <a:srgbClr val="6C1A00"/>
                </a:solidFill>
              </a:defRPr>
            </a:lvl2pPr>
            <a:lvl3pPr algn="ctr">
              <a:defRPr sz="1800">
                <a:solidFill>
                  <a:srgbClr val="6C1A00"/>
                </a:solidFill>
              </a:defRPr>
            </a:lvl3pPr>
            <a:lvl4pPr algn="ctr">
              <a:defRPr sz="1600">
                <a:solidFill>
                  <a:srgbClr val="6C1A00"/>
                </a:solidFill>
              </a:defRPr>
            </a:lvl4pPr>
            <a:lvl5pPr algn="ctr">
              <a:defRPr sz="1600">
                <a:solidFill>
                  <a:srgbClr val="6C1A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33814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6C1A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13635"/>
            <a:ext cx="4041775" cy="2137871"/>
          </a:xfrm>
        </p:spPr>
        <p:txBody>
          <a:bodyPr/>
          <a:lstStyle>
            <a:lvl1pPr algn="ctr">
              <a:defRPr sz="2400">
                <a:solidFill>
                  <a:srgbClr val="6C1A00"/>
                </a:solidFill>
              </a:defRPr>
            </a:lvl1pPr>
            <a:lvl2pPr algn="ctr">
              <a:defRPr sz="2000">
                <a:solidFill>
                  <a:srgbClr val="6C1A00"/>
                </a:solidFill>
              </a:defRPr>
            </a:lvl2pPr>
            <a:lvl3pPr algn="ctr">
              <a:defRPr sz="1800">
                <a:solidFill>
                  <a:srgbClr val="6C1A00"/>
                </a:solidFill>
              </a:defRPr>
            </a:lvl3pPr>
            <a:lvl4pPr algn="ctr">
              <a:defRPr sz="1600">
                <a:solidFill>
                  <a:srgbClr val="6C1A00"/>
                </a:solidFill>
              </a:defRPr>
            </a:lvl4pPr>
            <a:lvl5pPr algn="ctr">
              <a:defRPr sz="1600">
                <a:solidFill>
                  <a:srgbClr val="6C1A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18-Mar-18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18F4BB-86D0-49EC-9054-9CC74827CF2F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5">
            <a:extLst>
              <a:ext uri="{FF2B5EF4-FFF2-40B4-BE49-F238E27FC236}">
                <a16:creationId xmlns:a16="http://schemas.microsoft.com/office/drawing/2014/main" id="{38568BBD-F6F4-47A7-BAAB-7F59A3F513BC}"/>
              </a:ext>
            </a:extLst>
          </p:cNvPr>
          <p:cNvSpPr txBox="1">
            <a:spLocks/>
          </p:cNvSpPr>
          <p:nvPr/>
        </p:nvSpPr>
        <p:spPr>
          <a:xfrm>
            <a:off x="632550" y="3515702"/>
            <a:ext cx="8520600" cy="7926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400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Codezillas</a:t>
            </a:r>
            <a:endParaRPr lang="en-US" sz="24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University of Moratuwa</a:t>
            </a:r>
          </a:p>
          <a:p>
            <a:pPr>
              <a:spcBef>
                <a:spcPts val="0"/>
              </a:spcBef>
            </a:pPr>
            <a:br>
              <a:rPr lang="en-US" sz="4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endParaRPr lang="en-US" sz="4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E177AE7A-0414-4086-B988-E8B75BCC9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0387" y="1044700"/>
            <a:ext cx="7177135" cy="1374345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6C1A00"/>
                </a:solidFill>
                <a:latin typeface="Bell MT" panose="02020503060305020303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13DC48D9-C445-490A-90A2-A578C8DFD87A}"/>
              </a:ext>
            </a:extLst>
          </p:cNvPr>
          <p:cNvSpPr txBox="1">
            <a:spLocks/>
          </p:cNvSpPr>
          <p:nvPr/>
        </p:nvSpPr>
        <p:spPr>
          <a:xfrm>
            <a:off x="1284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51058C4-C8BE-4509-9A9C-6AA8A3182B46}"/>
              </a:ext>
            </a:extLst>
          </p:cNvPr>
          <p:cNvSpPr txBox="1">
            <a:spLocks/>
          </p:cNvSpPr>
          <p:nvPr/>
        </p:nvSpPr>
        <p:spPr>
          <a:xfrm>
            <a:off x="2586835" y="1350110"/>
            <a:ext cx="6413610" cy="337216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analyzing the soil, our solution suggests the moisture and pH levels needed for each types of crops.</a:t>
            </a:r>
          </a:p>
          <a:p>
            <a:pPr marL="4572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Control irrigation from any where at any time.</a:t>
            </a:r>
          </a:p>
          <a:p>
            <a:pPr marL="457200"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the </a:t>
            </a:r>
            <a:r>
              <a:rPr lang="en-US" sz="2400" dirty="0" err="1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OpenWeatherMap’s</a:t>
            </a:r>
            <a:r>
              <a:rPr lang="en-US" sz="24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weather API </a:t>
            </a:r>
            <a:r>
              <a:rPr lang="en-US" sz="240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Google Maps API.</a:t>
            </a:r>
            <a:endParaRPr lang="en-US" sz="24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E8A544-59A2-451E-B0F7-9868FC4C322D}"/>
              </a:ext>
            </a:extLst>
          </p:cNvPr>
          <p:cNvSpPr/>
          <p:nvPr/>
        </p:nvSpPr>
        <p:spPr>
          <a:xfrm>
            <a:off x="2529781" y="421230"/>
            <a:ext cx="290139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Irrigation</a:t>
            </a:r>
          </a:p>
        </p:txBody>
      </p:sp>
    </p:spTree>
    <p:extLst>
      <p:ext uri="{BB962C8B-B14F-4D97-AF65-F5344CB8AC3E}">
        <p14:creationId xmlns:p14="http://schemas.microsoft.com/office/powerpoint/2010/main" val="2095489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FFAC7-D616-405E-889F-89B3CEB7B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6835" y="148712"/>
            <a:ext cx="6260905" cy="57264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Intelligent farming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75FA1-C391-448F-B0D0-58A21DB40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1792" y="816219"/>
            <a:ext cx="6308653" cy="351106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phases of a plants lifecycle are available in our servers.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Hence, our device can predict the period in which the field needs attention, like fertilization period.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makes farmers life much easier and saves the time.</a:t>
            </a:r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7C96ADAF-47E9-436D-A0E8-D11235AC6F94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1926238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7EA56-D66E-447B-BB5A-2BCCC226C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4131" y="281175"/>
            <a:ext cx="6662122" cy="4733855"/>
          </a:xfrm>
        </p:spPr>
        <p:txBody>
          <a:bodyPr>
            <a:normAutofit fontScale="85000" lnSpcReduction="10000"/>
          </a:bodyPr>
          <a:lstStyle/>
          <a:p>
            <a:pPr marL="571500" lvl="0" indent="-45720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Devices collect the data from sensors and sends it to the server. </a:t>
            </a:r>
          </a:p>
          <a:p>
            <a:pPr marL="114300" lvl="0" indent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0" indent="-45720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friendly results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114300" lvl="0" indent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0" indent="-45720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can visit our website and send commands.</a:t>
            </a:r>
          </a:p>
          <a:p>
            <a:pPr marL="571500" lvl="0" indent="-45720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0" indent="-45720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Simply send an SMS using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Twillo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API.</a:t>
            </a:r>
          </a:p>
          <a:p>
            <a:pPr marL="114300" lvl="0" indent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0" indent="-45720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SMS feature is mainly for the farmers in rural areas who don’t have access to the internet or smartphones.</a:t>
            </a:r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209D166A-AB67-44CF-B30F-DB24095934E1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2637972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F2C88-96CD-4D18-9ACF-334C5BA8B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1425" y="148712"/>
            <a:ext cx="6260905" cy="57264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7C4EE-98D8-404D-BE41-1BF4598565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1425" y="1045854"/>
            <a:ext cx="6814827" cy="35110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device consist of …..</a:t>
            </a:r>
          </a:p>
          <a:p>
            <a:pPr marL="571500" lvl="0" indent="-457200">
              <a:spcBef>
                <a:spcPts val="0"/>
              </a:spcBef>
              <a:buSzPct val="720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Solenoid valve to control water flow, </a:t>
            </a:r>
          </a:p>
          <a:p>
            <a:pPr marL="114300" lvl="0" indent="0">
              <a:spcBef>
                <a:spcPts val="0"/>
              </a:spcBef>
              <a:buSzPct val="72000"/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0" indent="-457200">
              <a:spcBef>
                <a:spcPts val="0"/>
              </a:spcBef>
              <a:buSzPct val="720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GSM shield to communicate with server, </a:t>
            </a:r>
          </a:p>
          <a:p>
            <a:pPr marL="114300" lvl="0" indent="0">
              <a:spcBef>
                <a:spcPts val="0"/>
              </a:spcBef>
              <a:buSzPct val="72000"/>
              <a:buNone/>
            </a:pP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0" indent="-457200">
              <a:spcBef>
                <a:spcPts val="0"/>
              </a:spcBef>
              <a:buSzPct val="720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Temperature, Humidity and  Light Level sensors. </a:t>
            </a:r>
          </a:p>
          <a:p>
            <a:pPr marL="114300" lvl="0" indent="0">
              <a:spcBef>
                <a:spcPts val="0"/>
              </a:spcBef>
              <a:buSzPct val="72000"/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lvl="0" indent="-457200">
              <a:spcBef>
                <a:spcPts val="0"/>
              </a:spcBef>
              <a:buSzPct val="720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powered by a Solar cell. 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8F88F44F-822C-460A-842B-322F9EA9C97F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2116659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76">
            <a:extLst>
              <a:ext uri="{FF2B5EF4-FFF2-40B4-BE49-F238E27FC236}">
                <a16:creationId xmlns:a16="http://schemas.microsoft.com/office/drawing/2014/main" id="{529CBA69-E86E-45D9-808B-22120109CA68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9540" y="433880"/>
            <a:ext cx="5650085" cy="42757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C24F31-E31B-4D5E-9F8E-842957E6AB09}"/>
              </a:ext>
            </a:extLst>
          </p:cNvPr>
          <p:cNvSpPr txBox="1"/>
          <p:nvPr/>
        </p:nvSpPr>
        <p:spPr>
          <a:xfrm>
            <a:off x="3655771" y="64548"/>
            <a:ext cx="4123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Architectural</a:t>
            </a:r>
            <a:r>
              <a:rPr lang="en-US" dirty="0"/>
              <a:t> </a:t>
            </a:r>
            <a:r>
              <a:rPr lang="en-US" sz="28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1705396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95">
            <a:extLst>
              <a:ext uri="{FF2B5EF4-FFF2-40B4-BE49-F238E27FC236}">
                <a16:creationId xmlns:a16="http://schemas.microsoft.com/office/drawing/2014/main" id="{4CC3F429-D5F2-4E1E-A383-1C47DE1766E1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rcRect l="6054" r="5032"/>
          <a:stretch/>
        </p:blipFill>
        <p:spPr>
          <a:xfrm>
            <a:off x="2739540" y="433879"/>
            <a:ext cx="5497380" cy="3817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6704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E0CA89E8-D464-4139-B15B-39C3F9ED206A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  <p:pic>
        <p:nvPicPr>
          <p:cNvPr id="5" name="Shape 88">
            <a:extLst>
              <a:ext uri="{FF2B5EF4-FFF2-40B4-BE49-F238E27FC236}">
                <a16:creationId xmlns:a16="http://schemas.microsoft.com/office/drawing/2014/main" id="{A1023C19-1587-4D63-94D3-487AE0F3C38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44950" y="586585"/>
            <a:ext cx="4554325" cy="44745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Hexagon 1">
            <a:extLst>
              <a:ext uri="{FF2B5EF4-FFF2-40B4-BE49-F238E27FC236}">
                <a16:creationId xmlns:a16="http://schemas.microsoft.com/office/drawing/2014/main" id="{9843FC78-8540-41F6-BAAB-3829CC29844D}"/>
              </a:ext>
            </a:extLst>
          </p:cNvPr>
          <p:cNvSpPr/>
          <p:nvPr/>
        </p:nvSpPr>
        <p:spPr>
          <a:xfrm>
            <a:off x="4572000" y="2161082"/>
            <a:ext cx="1546482" cy="1325556"/>
          </a:xfrm>
          <a:prstGeom prst="hexagon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  <a:p>
            <a:pPr algn="ctr"/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BB0630-30D2-4570-A038-6808F71FCA94}"/>
              </a:ext>
            </a:extLst>
          </p:cNvPr>
          <p:cNvSpPr/>
          <p:nvPr/>
        </p:nvSpPr>
        <p:spPr>
          <a:xfrm>
            <a:off x="2892245" y="-26540"/>
            <a:ext cx="45887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 diagram of e-Farming</a:t>
            </a:r>
          </a:p>
        </p:txBody>
      </p:sp>
    </p:spTree>
    <p:extLst>
      <p:ext uri="{BB962C8B-B14F-4D97-AF65-F5344CB8AC3E}">
        <p14:creationId xmlns:p14="http://schemas.microsoft.com/office/powerpoint/2010/main" val="1844692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DA445-A230-4AEB-9F08-780334B49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4130" y="152706"/>
            <a:ext cx="6566315" cy="5015029"/>
          </a:xfrm>
        </p:spPr>
        <p:txBody>
          <a:bodyPr>
            <a:normAutofit/>
          </a:bodyPr>
          <a:lstStyle/>
          <a:p>
            <a:pPr marL="457200" lvl="0"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discussed with farmers about the e-Farming concept. </a:t>
            </a:r>
          </a:p>
          <a:p>
            <a:pPr marL="114300" lvl="0" indent="0">
              <a:spcBef>
                <a:spcPts val="0"/>
              </a:spcBef>
              <a:buSzPts val="1800"/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e-Farming concept received favorable feedback from users.</a:t>
            </a:r>
          </a:p>
          <a:p>
            <a:pPr marL="457200" lvl="0"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What they have to do is just to install our device.</a:t>
            </a:r>
          </a:p>
          <a:p>
            <a:pPr marL="114300" lvl="0" indent="0">
              <a:spcBef>
                <a:spcPts val="0"/>
              </a:spcBef>
              <a:buSzPts val="1800"/>
              <a:buNone/>
            </a:pP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8">
            <a:extLst>
              <a:ext uri="{FF2B5EF4-FFF2-40B4-BE49-F238E27FC236}">
                <a16:creationId xmlns:a16="http://schemas.microsoft.com/office/drawing/2014/main" id="{D70546DC-C567-43AB-9D86-DC33C07FC42A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31261309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3DFD2C61-8D63-49A8-BE39-72B35F20F3BA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86D623-5D7D-4988-B193-F81270B7071A}"/>
              </a:ext>
            </a:extLst>
          </p:cNvPr>
          <p:cNvSpPr/>
          <p:nvPr/>
        </p:nvSpPr>
        <p:spPr>
          <a:xfrm>
            <a:off x="2281426" y="-56195"/>
            <a:ext cx="95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endParaRPr lang="en-US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39C36D-4750-4499-8492-42FE8A58B62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2" b="5185"/>
          <a:stretch/>
        </p:blipFill>
        <p:spPr>
          <a:xfrm>
            <a:off x="2211466" y="1044700"/>
            <a:ext cx="6871727" cy="335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18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396DBB-D813-4B37-A41C-874829826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2" b="7974"/>
          <a:stretch/>
        </p:blipFill>
        <p:spPr>
          <a:xfrm>
            <a:off x="2281425" y="1197405"/>
            <a:ext cx="6784942" cy="320680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4291EA-2CDE-4336-8C4A-1ED47E85B0A2}"/>
              </a:ext>
            </a:extLst>
          </p:cNvPr>
          <p:cNvSpPr/>
          <p:nvPr/>
        </p:nvSpPr>
        <p:spPr>
          <a:xfrm>
            <a:off x="2281426" y="-56195"/>
            <a:ext cx="95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endParaRPr lang="en-US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184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61">
            <a:extLst>
              <a:ext uri="{FF2B5EF4-FFF2-40B4-BE49-F238E27FC236}">
                <a16:creationId xmlns:a16="http://schemas.microsoft.com/office/drawing/2014/main" id="{4176AEF1-AA07-4DFA-895F-C60500988E7D}"/>
              </a:ext>
            </a:extLst>
          </p:cNvPr>
          <p:cNvSpPr txBox="1">
            <a:spLocks/>
          </p:cNvSpPr>
          <p:nvPr/>
        </p:nvSpPr>
        <p:spPr>
          <a:xfrm>
            <a:off x="3044950" y="1197405"/>
            <a:ext cx="5497380" cy="229057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spcBef>
                <a:spcPts val="0"/>
              </a:spcBef>
              <a:buSzPts val="1800"/>
              <a:buFont typeface="Arial" pitchFamily="34" charset="0"/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you ever observed this world for a few minutes?</a:t>
            </a:r>
          </a:p>
        </p:txBody>
      </p:sp>
      <p:sp>
        <p:nvSpPr>
          <p:cNvPr id="3" name="Title 8">
            <a:extLst>
              <a:ext uri="{FF2B5EF4-FFF2-40B4-BE49-F238E27FC236}">
                <a16:creationId xmlns:a16="http://schemas.microsoft.com/office/drawing/2014/main" id="{27A28E83-FDDD-4E3C-AAE9-C9EA8F3154A9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738693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7C4142-CDC1-49BF-8479-D465422DA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6" t="8002" r="266" b="3972"/>
          <a:stretch/>
        </p:blipFill>
        <p:spPr>
          <a:xfrm>
            <a:off x="2302261" y="1197405"/>
            <a:ext cx="6784942" cy="335951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3F39214-E409-4452-B3B2-FBD9101EA812}"/>
              </a:ext>
            </a:extLst>
          </p:cNvPr>
          <p:cNvSpPr/>
          <p:nvPr/>
        </p:nvSpPr>
        <p:spPr>
          <a:xfrm>
            <a:off x="2281426" y="-56195"/>
            <a:ext cx="95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endParaRPr lang="en-US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8050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C88993-BE37-425F-9D19-CA2450E14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130" y="0"/>
            <a:ext cx="4585969" cy="5143500"/>
          </a:xfrm>
          <a:prstGeom prst="rect">
            <a:avLst/>
          </a:prstGeom>
        </p:spPr>
      </p:pic>
      <p:sp>
        <p:nvSpPr>
          <p:cNvPr id="6" name="Text Box 2">
            <a:extLst>
              <a:ext uri="{FF2B5EF4-FFF2-40B4-BE49-F238E27FC236}">
                <a16:creationId xmlns:a16="http://schemas.microsoft.com/office/drawing/2014/main" id="{AFA69A95-A51B-4966-976A-E8F3196D0B53}"/>
              </a:ext>
            </a:extLst>
          </p:cNvPr>
          <p:cNvSpPr txBox="1"/>
          <p:nvPr/>
        </p:nvSpPr>
        <p:spPr>
          <a:xfrm>
            <a:off x="2373350" y="1811620"/>
            <a:ext cx="1568524" cy="306641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</a:pPr>
            <a:r>
              <a:rPr lang="en-US" sz="1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6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14,999</a:t>
            </a:r>
            <a:endParaRPr lang="en-US" sz="1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</a:pPr>
            <a:endParaRPr lang="en-US" sz="1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SMS</a:t>
            </a:r>
            <a:endParaRPr lang="en-US" sz="105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USSD</a:t>
            </a:r>
            <a:endParaRPr lang="en-US" sz="105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Predictions using Weather stations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endParaRPr lang="en-US" sz="105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endParaRPr lang="en-US" sz="105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endParaRPr lang="en-US" sz="105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endParaRPr lang="en-US" sz="105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endParaRPr lang="en-US" sz="105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r>
              <a:rPr lang="en-US" sz="105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n-US" sz="105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sz="105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100 /month</a:t>
            </a:r>
            <a:endParaRPr lang="en-US" sz="105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 Box 5">
            <a:extLst>
              <a:ext uri="{FF2B5EF4-FFF2-40B4-BE49-F238E27FC236}">
                <a16:creationId xmlns:a16="http://schemas.microsoft.com/office/drawing/2014/main" id="{D807E70F-60E5-460C-B219-3EBD55CAB1CB}"/>
              </a:ext>
            </a:extLst>
          </p:cNvPr>
          <p:cNvSpPr txBox="1"/>
          <p:nvPr/>
        </p:nvSpPr>
        <p:spPr>
          <a:xfrm>
            <a:off x="3937208" y="1808225"/>
            <a:ext cx="1512409" cy="333527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  <a:r>
              <a:rPr lang="en-US" sz="16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19,999</a:t>
            </a:r>
            <a:endParaRPr lang="en-US" sz="105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</a:pPr>
            <a:endParaRPr lang="en-US" sz="12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SMS</a:t>
            </a:r>
            <a:endParaRPr lang="en-US" sz="105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USSD</a:t>
            </a:r>
            <a:endParaRPr lang="en-US" sz="105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Predictions using Weather stations</a:t>
            </a:r>
            <a:endParaRPr lang="en-US" sz="105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Automation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endParaRPr lang="en-US" sz="105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endParaRPr lang="en-US" sz="105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endParaRPr lang="en-US" sz="105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endParaRPr lang="en-US" sz="105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</a:pPr>
            <a:r>
              <a:rPr lang="en-US" sz="105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</a:pPr>
            <a:r>
              <a:rPr lang="en-US" sz="105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 year</a:t>
            </a:r>
          </a:p>
          <a:p>
            <a:pPr marL="171450" marR="0" indent="111125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r>
              <a:rPr lang="en-US" sz="11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sz="11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300 /month</a:t>
            </a:r>
            <a:endParaRPr lang="en-US" sz="105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endParaRPr lang="en-US" sz="105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05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 Box 6">
            <a:extLst>
              <a:ext uri="{FF2B5EF4-FFF2-40B4-BE49-F238E27FC236}">
                <a16:creationId xmlns:a16="http://schemas.microsoft.com/office/drawing/2014/main" id="{6B67A3F7-89C6-47D4-9CB0-0BE48BFBFAFB}"/>
              </a:ext>
            </a:extLst>
          </p:cNvPr>
          <p:cNvSpPr txBox="1"/>
          <p:nvPr/>
        </p:nvSpPr>
        <p:spPr>
          <a:xfrm>
            <a:off x="5449617" y="1808225"/>
            <a:ext cx="1957786" cy="306641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</a:pPr>
            <a:r>
              <a:rPr lang="en-US" sz="105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6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24,999</a:t>
            </a:r>
            <a:endParaRPr lang="en-US" sz="105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228600" algn="l"/>
              </a:tabLst>
            </a:pPr>
            <a:endParaRPr lang="en-US" sz="105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SMS</a:t>
            </a:r>
            <a:endParaRPr lang="en-US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USSD</a:t>
            </a:r>
            <a:endParaRPr lang="en-US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Predictions using Weather stations</a:t>
            </a:r>
            <a:endParaRPr lang="en-US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Automation</a:t>
            </a:r>
            <a:endParaRPr lang="en-US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"/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endParaRPr lang="en-US" sz="105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endParaRPr lang="en-US" sz="105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endParaRPr lang="en-US" sz="105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r>
              <a:rPr lang="en-US" sz="105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2 year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228600" algn="l"/>
              </a:tabLst>
            </a:pPr>
            <a:r>
              <a:rPr lang="en-US" sz="105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en-US" sz="105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sz="105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500 /month</a:t>
            </a:r>
            <a:endParaRPr lang="en-US" sz="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67BA52-8008-4467-A3A3-E48B672CB414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204E2F00-8FC0-49B1-8E2A-699692BFEEBC}"/>
              </a:ext>
            </a:extLst>
          </p:cNvPr>
          <p:cNvSpPr txBox="1">
            <a:spLocks/>
          </p:cNvSpPr>
          <p:nvPr/>
        </p:nvSpPr>
        <p:spPr>
          <a:xfrm>
            <a:off x="6812758" y="1539365"/>
            <a:ext cx="1985164" cy="2712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300 m</a:t>
            </a:r>
            <a:r>
              <a:rPr lang="en-US" baseline="30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038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4F68C2B0-769B-42D5-9769-BD381C35A89D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  <p:sp>
        <p:nvSpPr>
          <p:cNvPr id="5" name="Shape 121">
            <a:extLst>
              <a:ext uri="{FF2B5EF4-FFF2-40B4-BE49-F238E27FC236}">
                <a16:creationId xmlns:a16="http://schemas.microsoft.com/office/drawing/2014/main" id="{0E2A8323-B324-434B-9BD5-8A46446081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81425" y="682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122">
            <a:extLst>
              <a:ext uri="{FF2B5EF4-FFF2-40B4-BE49-F238E27FC236}">
                <a16:creationId xmlns:a16="http://schemas.microsoft.com/office/drawing/2014/main" id="{CDE0C5D5-E0A3-4F8B-AA53-BE2B34F3BF17}"/>
              </a:ext>
            </a:extLst>
          </p:cNvPr>
          <p:cNvSpPr txBox="1">
            <a:spLocks/>
          </p:cNvSpPr>
          <p:nvPr/>
        </p:nvSpPr>
        <p:spPr>
          <a:xfrm>
            <a:off x="2342599" y="739289"/>
            <a:ext cx="6657846" cy="4397383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600"/>
              </a:spcBef>
              <a:buClr>
                <a:schemeClr val="dk1"/>
              </a:buClr>
              <a:buSzPct val="600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in the starting stage of implementation.</a:t>
            </a:r>
          </a:p>
          <a:p>
            <a:pPr>
              <a:spcBef>
                <a:spcPts val="1600"/>
              </a:spcBef>
              <a:buClr>
                <a:schemeClr val="dk1"/>
              </a:buClr>
              <a:buSzPct val="600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hope it will be a agricultural revolution.</a:t>
            </a:r>
          </a:p>
          <a:p>
            <a:pPr>
              <a:spcBef>
                <a:spcPts val="1600"/>
              </a:spcBef>
              <a:buClr>
                <a:schemeClr val="dk1"/>
              </a:buClr>
              <a:buSzPct val="600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will encourage youngsters to do agriculture.</a:t>
            </a:r>
          </a:p>
          <a:p>
            <a:pPr>
              <a:spcBef>
                <a:spcPts val="1600"/>
              </a:spcBef>
              <a:buClr>
                <a:schemeClr val="dk1"/>
              </a:buClr>
              <a:buSzPct val="60000"/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Maximize their benefit.</a:t>
            </a:r>
          </a:p>
          <a:p>
            <a:pPr>
              <a:spcBef>
                <a:spcPts val="1600"/>
              </a:spcBef>
              <a:buClr>
                <a:schemeClr val="dk1"/>
              </a:buClr>
              <a:buSzPct val="60000"/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600"/>
              </a:spcBef>
              <a:spcAft>
                <a:spcPts val="1600"/>
              </a:spcAft>
              <a:buSzPct val="60000"/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4483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XiaoYing_Video_1521330618780">
            <a:hlinkClick r:id="" action="ppaction://media"/>
            <a:extLst>
              <a:ext uri="{FF2B5EF4-FFF2-40B4-BE49-F238E27FC236}">
                <a16:creationId xmlns:a16="http://schemas.microsoft.com/office/drawing/2014/main" id="{0A1F5C9B-563D-4991-AFBB-01502BA260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425" y="128470"/>
            <a:ext cx="6719020" cy="4886560"/>
          </a:xfrm>
          <a:prstGeom prst="rect">
            <a:avLst/>
          </a:prstGeom>
        </p:spPr>
      </p:pic>
      <p:sp>
        <p:nvSpPr>
          <p:cNvPr id="5" name="Title 8">
            <a:extLst>
              <a:ext uri="{FF2B5EF4-FFF2-40B4-BE49-F238E27FC236}">
                <a16:creationId xmlns:a16="http://schemas.microsoft.com/office/drawing/2014/main" id="{A875917C-0236-4162-8399-1F5B2B145BBF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29274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69">
            <a:extLst>
              <a:ext uri="{FF2B5EF4-FFF2-40B4-BE49-F238E27FC236}">
                <a16:creationId xmlns:a16="http://schemas.microsoft.com/office/drawing/2014/main" id="{95B31783-F2D4-4210-8DB3-C4C651B2E43E}"/>
              </a:ext>
            </a:extLst>
          </p:cNvPr>
          <p:cNvSpPr txBox="1"/>
          <p:nvPr/>
        </p:nvSpPr>
        <p:spPr>
          <a:xfrm>
            <a:off x="2586835" y="891995"/>
            <a:ext cx="6825017" cy="26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r>
              <a:rPr lang="en-US" sz="36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are we running?</a:t>
            </a:r>
          </a:p>
          <a:p>
            <a:pPr marL="1143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</a:pPr>
            <a:endParaRPr lang="en-US" sz="32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0" indent="-571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>
                  <a:lumMod val="5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of us are only for food.</a:t>
            </a:r>
            <a:endParaRPr lang="en-US" sz="32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 lvl="0" indent="-571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>
                  <a:lumMod val="50000"/>
                </a:schemeClr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of us mostly for food.</a:t>
            </a:r>
            <a:endParaRPr sz="36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55B6DB4-624F-4906-B9BC-488438C66B85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B8C6132A-A77D-433A-AAE4-E896002E8C8D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7724117-18F7-4627-8427-672CA1F0A52D}"/>
              </a:ext>
            </a:extLst>
          </p:cNvPr>
          <p:cNvSpPr txBox="1">
            <a:spLocks/>
          </p:cNvSpPr>
          <p:nvPr/>
        </p:nvSpPr>
        <p:spPr>
          <a:xfrm>
            <a:off x="2434131" y="891995"/>
            <a:ext cx="5802790" cy="256926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6C1A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138" indent="-338138">
              <a:buFont typeface="Wingdings" panose="05000000000000000000" pitchFamily="2" charset="2"/>
              <a:buChar char="Ø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Food is our basic need.</a:t>
            </a:r>
          </a:p>
          <a:p>
            <a:pPr marL="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38138" indent="-338138">
              <a:buFont typeface="Wingdings" panose="05000000000000000000" pitchFamily="2" charset="2"/>
              <a:buChar char="Ø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agriculture is the only way to make food.</a:t>
            </a:r>
          </a:p>
          <a:p>
            <a:pPr marL="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38138" indent="-338138">
              <a:buFont typeface="Wingdings" panose="05000000000000000000" pitchFamily="2" charset="2"/>
              <a:buChar char="Ø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Therefore, developing agriculture is our responsibility.</a:t>
            </a:r>
          </a:p>
        </p:txBody>
      </p:sp>
    </p:spTree>
    <p:extLst>
      <p:ext uri="{BB962C8B-B14F-4D97-AF65-F5344CB8AC3E}">
        <p14:creationId xmlns:p14="http://schemas.microsoft.com/office/powerpoint/2010/main" val="83915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905507DD-054F-4C0F-AF4D-01A675E0C729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739EDC7-C183-4DB6-BC0C-55664EC05A15}"/>
              </a:ext>
            </a:extLst>
          </p:cNvPr>
          <p:cNvSpPr txBox="1">
            <a:spLocks/>
          </p:cNvSpPr>
          <p:nvPr/>
        </p:nvSpPr>
        <p:spPr>
          <a:xfrm>
            <a:off x="2586836" y="433880"/>
            <a:ext cx="6108200" cy="372181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Font typeface="Arial" pitchFamily="34" charset="0"/>
              <a:buNone/>
            </a:pPr>
            <a:r>
              <a:rPr lang="en-US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Agriculture face a lot of problems and challenges because of</a:t>
            </a:r>
          </a:p>
          <a:p>
            <a:pPr marL="114300" indent="0" algn="just">
              <a:buFont typeface="Arial" pitchFamily="34" charset="0"/>
              <a:buNone/>
            </a:pPr>
            <a:endParaRPr lang="en-US" sz="14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Population</a:t>
            </a:r>
          </a:p>
          <a:p>
            <a:pPr marL="457200" lvl="1" indent="0">
              <a:buNone/>
            </a:pPr>
            <a:endParaRPr lang="en-US" sz="105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Industrialization and climate changes</a:t>
            </a:r>
          </a:p>
          <a:p>
            <a:pPr marL="457200" lvl="1" indent="0">
              <a:buNone/>
            </a:pPr>
            <a:endParaRPr lang="en-US" sz="11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 based lifestyle</a:t>
            </a:r>
          </a:p>
        </p:txBody>
      </p:sp>
    </p:spTree>
    <p:extLst>
      <p:ext uri="{BB962C8B-B14F-4D97-AF65-F5344CB8AC3E}">
        <p14:creationId xmlns:p14="http://schemas.microsoft.com/office/powerpoint/2010/main" val="586426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XiaoYing_Video_1521281940974">
            <a:hlinkClick r:id="" action="ppaction://media"/>
            <a:extLst>
              <a:ext uri="{FF2B5EF4-FFF2-40B4-BE49-F238E27FC236}">
                <a16:creationId xmlns:a16="http://schemas.microsoft.com/office/drawing/2014/main" id="{DE1D8A42-DFB8-439D-ABBD-98836AA187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1426" y="152705"/>
            <a:ext cx="6719019" cy="4862325"/>
          </a:xfrm>
          <a:prstGeom prst="rect">
            <a:avLst/>
          </a:prstGeom>
        </p:spPr>
      </p:pic>
      <p:sp>
        <p:nvSpPr>
          <p:cNvPr id="5" name="Title 8">
            <a:extLst>
              <a:ext uri="{FF2B5EF4-FFF2-40B4-BE49-F238E27FC236}">
                <a16:creationId xmlns:a16="http://schemas.microsoft.com/office/drawing/2014/main" id="{D27895F5-F8CA-4B13-87F1-33D53FE1CB9B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1973970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0BB94715-6F4F-460E-BB9F-F6A0DEFAFC8C}"/>
              </a:ext>
            </a:extLst>
          </p:cNvPr>
          <p:cNvSpPr txBox="1">
            <a:spLocks/>
          </p:cNvSpPr>
          <p:nvPr/>
        </p:nvSpPr>
        <p:spPr>
          <a:xfrm>
            <a:off x="2434130" y="1350110"/>
            <a:ext cx="7177135" cy="274869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6C1A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4ACC735E-8BED-4E02-9DB9-D67162B835F1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</p:spTree>
    <p:extLst>
      <p:ext uri="{BB962C8B-B14F-4D97-AF65-F5344CB8AC3E}">
        <p14:creationId xmlns:p14="http://schemas.microsoft.com/office/powerpoint/2010/main" val="1411499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8">
            <a:extLst>
              <a:ext uri="{FF2B5EF4-FFF2-40B4-BE49-F238E27FC236}">
                <a16:creationId xmlns:a16="http://schemas.microsoft.com/office/drawing/2014/main" id="{B68760E5-14C1-40BB-8C64-C12BEA9D720E}"/>
              </a:ext>
            </a:extLst>
          </p:cNvPr>
          <p:cNvSpPr txBox="1">
            <a:spLocks/>
          </p:cNvSpPr>
          <p:nvPr/>
        </p:nvSpPr>
        <p:spPr>
          <a:xfrm>
            <a:off x="143555" y="4251505"/>
            <a:ext cx="1985164" cy="11359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E-Farming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D23D96B-8A7F-4F74-85DA-948E7DE39220}"/>
              </a:ext>
            </a:extLst>
          </p:cNvPr>
          <p:cNvSpPr txBox="1">
            <a:spLocks/>
          </p:cNvSpPr>
          <p:nvPr/>
        </p:nvSpPr>
        <p:spPr>
          <a:xfrm>
            <a:off x="2434130" y="1763579"/>
            <a:ext cx="6260905" cy="34164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biggest problem in cultivation is irrigation. </a:t>
            </a:r>
          </a:p>
          <a:p>
            <a:pPr marL="0" indent="0">
              <a:buNone/>
            </a:pPr>
            <a:endParaRPr lang="en-US" sz="2400" dirty="0">
              <a:solidFill>
                <a:srgbClr val="6C1A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Also included some other technologies.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B692FB9-2D2C-4527-AF01-802E86BEB37A}"/>
              </a:ext>
            </a:extLst>
          </p:cNvPr>
          <p:cNvSpPr txBox="1">
            <a:spLocks/>
          </p:cNvSpPr>
          <p:nvPr/>
        </p:nvSpPr>
        <p:spPr>
          <a:xfrm>
            <a:off x="907080" y="891995"/>
            <a:ext cx="8520600" cy="57270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39161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1866</TotalTime>
  <Words>415</Words>
  <Application>Microsoft Office PowerPoint</Application>
  <PresentationFormat>On-screen Show (16:9)</PresentationFormat>
  <Paragraphs>130</Paragraphs>
  <Slides>22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Bell MT</vt:lpstr>
      <vt:lpstr>Calibri</vt:lpstr>
      <vt:lpstr>Times New Roman</vt:lpstr>
      <vt:lpstr>Wingdings</vt:lpstr>
      <vt:lpstr>Office Theme</vt:lpstr>
      <vt:lpstr>E-Farming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Intelligent farming</vt:lpstr>
      <vt:lpstr>PowerPoint Presentation</vt:lpstr>
      <vt:lpstr>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  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Sathananthan Sabesan</cp:lastModifiedBy>
  <cp:revision>181</cp:revision>
  <dcterms:created xsi:type="dcterms:W3CDTF">2013-08-21T19:17:07Z</dcterms:created>
  <dcterms:modified xsi:type="dcterms:W3CDTF">2018-03-18T04:46:57Z</dcterms:modified>
</cp:coreProperties>
</file>